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1" r:id="rId4"/>
    <p:sldId id="285" r:id="rId5"/>
    <p:sldId id="288" r:id="rId6"/>
    <p:sldId id="289" r:id="rId7"/>
    <p:sldId id="291" r:id="rId8"/>
    <p:sldId id="292" r:id="rId9"/>
    <p:sldId id="293" r:id="rId10"/>
    <p:sldId id="299" r:id="rId11"/>
    <p:sldId id="294" r:id="rId12"/>
    <p:sldId id="295" r:id="rId13"/>
    <p:sldId id="300" r:id="rId14"/>
    <p:sldId id="303" r:id="rId15"/>
    <p:sldId id="273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CE1"/>
    <a:srgbClr val="0FCF3D"/>
    <a:srgbClr val="80ABE0"/>
    <a:srgbClr val="DEF0F6"/>
    <a:srgbClr val="ECF1F8"/>
    <a:srgbClr val="4383D1"/>
    <a:srgbClr val="236BE1"/>
    <a:srgbClr val="FF6600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1738" autoAdjust="0"/>
  </p:normalViewPr>
  <p:slideViewPr>
    <p:cSldViewPr>
      <p:cViewPr varScale="1">
        <p:scale>
          <a:sx n="89" d="100"/>
          <a:sy n="89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6C27-DFC8-4D5E-8F3B-427E34FB1349}" type="datetimeFigureOut">
              <a:rPr lang="zh-CN" altLang="en-US" smtClean="0"/>
              <a:pPr/>
              <a:t>2015-03-25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C281-6EFC-45C9-B20A-DF68EAF2BC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6C27-DFC8-4D5E-8F3B-427E34FB1349}" type="datetimeFigureOut">
              <a:rPr lang="zh-CN" altLang="en-US" smtClean="0"/>
              <a:pPr/>
              <a:t>2015-03-25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C281-6EFC-45C9-B20A-DF68EAF2BC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6C27-DFC8-4D5E-8F3B-427E34FB1349}" type="datetimeFigureOut">
              <a:rPr lang="zh-CN" altLang="en-US" smtClean="0"/>
              <a:pPr/>
              <a:t>2015-03-25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C281-6EFC-45C9-B20A-DF68EAF2BC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6C27-DFC8-4D5E-8F3B-427E34FB1349}" type="datetimeFigureOut">
              <a:rPr lang="zh-CN" altLang="en-US" smtClean="0"/>
              <a:pPr/>
              <a:t>2015-03-25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C281-6EFC-45C9-B20A-DF68EAF2BC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6C27-DFC8-4D5E-8F3B-427E34FB1349}" type="datetimeFigureOut">
              <a:rPr lang="zh-CN" altLang="en-US" smtClean="0"/>
              <a:pPr/>
              <a:t>2015-03-25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C281-6EFC-45C9-B20A-DF68EAF2BC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6C27-DFC8-4D5E-8F3B-427E34FB1349}" type="datetimeFigureOut">
              <a:rPr lang="zh-CN" altLang="en-US" smtClean="0"/>
              <a:pPr/>
              <a:t>2015-03-25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C281-6EFC-45C9-B20A-DF68EAF2BC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6C27-DFC8-4D5E-8F3B-427E34FB1349}" type="datetimeFigureOut">
              <a:rPr lang="zh-CN" altLang="en-US" smtClean="0"/>
              <a:pPr/>
              <a:t>2015-03-25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C281-6EFC-45C9-B20A-DF68EAF2BC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6C27-DFC8-4D5E-8F3B-427E34FB1349}" type="datetimeFigureOut">
              <a:rPr lang="zh-CN" altLang="en-US" smtClean="0"/>
              <a:pPr/>
              <a:t>2015-03-25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C281-6EFC-45C9-B20A-DF68EAF2BC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6C27-DFC8-4D5E-8F3B-427E34FB1349}" type="datetimeFigureOut">
              <a:rPr lang="zh-CN" altLang="en-US" smtClean="0"/>
              <a:pPr/>
              <a:t>2015-03-25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C281-6EFC-45C9-B20A-DF68EAF2BC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6C27-DFC8-4D5E-8F3B-427E34FB1349}" type="datetimeFigureOut">
              <a:rPr lang="zh-CN" altLang="en-US" smtClean="0"/>
              <a:pPr/>
              <a:t>2015-03-25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C281-6EFC-45C9-B20A-DF68EAF2BC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6C27-DFC8-4D5E-8F3B-427E34FB1349}" type="datetimeFigureOut">
              <a:rPr lang="zh-CN" altLang="en-US" smtClean="0"/>
              <a:pPr/>
              <a:t>2015-03-25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C281-6EFC-45C9-B20A-DF68EAF2BC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16C27-DFC8-4D5E-8F3B-427E34FB1349}" type="datetimeFigureOut">
              <a:rPr lang="zh-CN" altLang="en-US" smtClean="0"/>
              <a:pPr/>
              <a:t>2015-03-25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C281-6EFC-45C9-B20A-DF68EAF2BC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t="208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285992"/>
            <a:ext cx="9429784" cy="1470025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国际航线选择标准及外事部门</a:t>
            </a:r>
            <a:r>
              <a:rPr lang="en-US" altLang="zh-CN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/>
            </a:r>
            <a:br>
              <a:rPr lang="en-US" altLang="zh-CN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</a:br>
            <a:r>
              <a:rPr lang="zh-CN" altLang="en-US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审批原则</a:t>
            </a:r>
            <a:endParaRPr lang="zh-CN" altLang="en-US" dirty="0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97037" y="4286256"/>
            <a:ext cx="2868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altLang="zh-CN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2015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26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日</a:t>
            </a:r>
            <a:endParaRPr lang="zh-CN" altLang="en-US" sz="32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Picture 6" descr="C:\Users\T\Desktop\PPT所需图片\top_bg副本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5812" y="5000636"/>
            <a:ext cx="968800" cy="9359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43174" y="5000636"/>
            <a:ext cx="5500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中国民用航空局清算中心</a:t>
            </a:r>
            <a:endParaRPr lang="en-US" altLang="zh-CN" sz="32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en-US" altLang="zh-CN" sz="24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CAAC   Settlement  Center</a:t>
            </a:r>
            <a:endParaRPr lang="zh-CN" altLang="en-US" sz="2400" b="1" dirty="0">
              <a:solidFill>
                <a:schemeClr val="bg1"/>
              </a:solidFill>
              <a:latin typeface="Segoe UI" pitchFamily="34" charset="0"/>
              <a:ea typeface="黑体" pitchFamily="49" charset="-122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2844" y="2714620"/>
            <a:ext cx="2132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举例：洛杉矶</a:t>
            </a:r>
            <a:r>
              <a:rPr lang="en-US" altLang="zh-CN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纽约</a:t>
            </a:r>
          </a:p>
        </p:txBody>
      </p:sp>
      <p:sp>
        <p:nvSpPr>
          <p:cNvPr id="8" name="矩形 7"/>
          <p:cNvSpPr/>
          <p:nvPr/>
        </p:nvSpPr>
        <p:spPr>
          <a:xfrm>
            <a:off x="142844" y="898546"/>
            <a:ext cx="5288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Font typeface="Wingdings" pitchFamily="2" charset="2"/>
              <a:buChar char="p"/>
              <a:defRPr/>
            </a:pP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具体选择标准及审批原则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9" name="组合 23"/>
          <p:cNvGrpSpPr/>
          <p:nvPr/>
        </p:nvGrpSpPr>
        <p:grpSpPr>
          <a:xfrm>
            <a:off x="428598" y="1527238"/>
            <a:ext cx="4643469" cy="576064"/>
            <a:chOff x="648982" y="1700808"/>
            <a:chExt cx="4123590" cy="576064"/>
          </a:xfrm>
        </p:grpSpPr>
        <p:sp>
          <p:nvSpPr>
            <p:cNvPr id="10" name="矩形 9"/>
            <p:cNvSpPr/>
            <p:nvPr/>
          </p:nvSpPr>
          <p:spPr>
            <a:xfrm>
              <a:off x="683570" y="1700808"/>
              <a:ext cx="4089002" cy="576064"/>
            </a:xfrm>
            <a:prstGeom prst="rect">
              <a:avLst/>
            </a:prstGeom>
            <a:solidFill>
              <a:srgbClr val="2B3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latin typeface="黑体" pitchFamily="49" charset="-122"/>
                  <a:ea typeface="黑体" pitchFamily="49" charset="-122"/>
                </a:rPr>
                <a:t>    始发地与目的地均在境外</a:t>
              </a:r>
              <a:endParaRPr lang="zh-CN" altLang="en-US" sz="2400" b="1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48982" y="1700808"/>
              <a:ext cx="634399" cy="576064"/>
            </a:xfrm>
            <a:prstGeom prst="rect">
              <a:avLst/>
            </a:prstGeom>
            <a:solidFill>
              <a:srgbClr val="236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/>
                <a:t>4</a:t>
              </a:r>
              <a:endParaRPr lang="zh-CN" altLang="en-US" sz="2800" b="1" dirty="0"/>
            </a:p>
          </p:txBody>
        </p:sp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42844" y="2071678"/>
            <a:ext cx="90011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④国际行程中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始发地与目的地之间均在境外、且两地间无我国航空公司承运航班</a:t>
            </a: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的，购票人可以选择国外航空公司航班，此类情况不需要审批。</a:t>
            </a:r>
            <a:endParaRPr lang="en-US" altLang="zh-CN" b="1" dirty="0" smtClean="0">
              <a:solidFill>
                <a:srgbClr val="484848"/>
              </a:solidFill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zh-CN" altLang="zh-CN" b="1" dirty="0" smtClean="0">
              <a:solidFill>
                <a:srgbClr val="484848"/>
              </a:solidFill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484848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2050" name="图片 9" descr="审批单  洛杉矶-纽约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7"/>
            <a:ext cx="9144000" cy="371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:\Users\caacsc\Desktop\审批单说明-莫尔兹比港.jpg"/>
          <p:cNvPicPr/>
          <p:nvPr/>
        </p:nvPicPr>
        <p:blipFill>
          <a:blip r:embed="rId4" cstate="print"/>
          <a:srcRect t="14679" r="9305"/>
          <a:stretch>
            <a:fillRect/>
          </a:stretch>
        </p:blipFill>
        <p:spPr bwMode="auto">
          <a:xfrm>
            <a:off x="4000496" y="2000240"/>
            <a:ext cx="5143504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708920"/>
            <a:ext cx="38884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</a:rPr>
              <a:t>⑤</a:t>
            </a: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 因中转国家（地区）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需办理过境签证</a:t>
            </a: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，购票人需选择其他临近目的地国家（地区）中转，并乘坐国外航空公司航班的，此类情况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需要审批</a:t>
            </a: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。</a:t>
            </a:r>
            <a:endParaRPr lang="zh-CN" altLang="zh-CN" b="1" dirty="0" smtClean="0">
              <a:solidFill>
                <a:srgbClr val="484848"/>
              </a:solidFill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zh-CN" altLang="zh-CN" b="1" dirty="0" smtClean="0">
              <a:solidFill>
                <a:srgbClr val="484848"/>
              </a:solidFill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484848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4143380"/>
            <a:ext cx="4139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举例：</a:t>
            </a:r>
            <a:r>
              <a:rPr lang="zh-CN" altLang="zh-CN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北京</a:t>
            </a:r>
            <a:r>
              <a:rPr lang="en-US" altLang="zh-CN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莫尔兹比港（东南亚城市）</a:t>
            </a:r>
          </a:p>
        </p:txBody>
      </p:sp>
      <p:sp>
        <p:nvSpPr>
          <p:cNvPr id="9" name="矩形 8"/>
          <p:cNvSpPr/>
          <p:nvPr/>
        </p:nvSpPr>
        <p:spPr>
          <a:xfrm>
            <a:off x="142844" y="898546"/>
            <a:ext cx="5288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Font typeface="Wingdings" pitchFamily="2" charset="2"/>
              <a:buChar char="p"/>
              <a:defRPr/>
            </a:pP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具体选择标准及审批原则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428598" y="1527238"/>
            <a:ext cx="4643469" cy="576064"/>
            <a:chOff x="648982" y="1700808"/>
            <a:chExt cx="4123590" cy="576064"/>
          </a:xfrm>
        </p:grpSpPr>
        <p:sp>
          <p:nvSpPr>
            <p:cNvPr id="12" name="矩形 11"/>
            <p:cNvSpPr/>
            <p:nvPr/>
          </p:nvSpPr>
          <p:spPr>
            <a:xfrm>
              <a:off x="683570" y="1700808"/>
              <a:ext cx="4089002" cy="576064"/>
            </a:xfrm>
            <a:prstGeom prst="rect">
              <a:avLst/>
            </a:prstGeom>
            <a:solidFill>
              <a:srgbClr val="2B3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latin typeface="黑体" pitchFamily="49" charset="-122"/>
                  <a:ea typeface="黑体" pitchFamily="49" charset="-122"/>
                </a:rPr>
                <a:t>    中转需要办理过境签证</a:t>
              </a:r>
              <a:endParaRPr lang="zh-CN" altLang="en-US" sz="2400" b="1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48982" y="1700808"/>
              <a:ext cx="634399" cy="576064"/>
            </a:xfrm>
            <a:prstGeom prst="rect">
              <a:avLst/>
            </a:prstGeom>
            <a:solidFill>
              <a:srgbClr val="236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/>
                <a:t>5</a:t>
              </a:r>
              <a:endParaRPr lang="zh-CN" altLang="en-US" sz="2800" b="1" dirty="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14282" y="2071678"/>
            <a:ext cx="87154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⑥乘坐我国航空公司航班到国外目的地城市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需中转一次以上</a:t>
            </a: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（不含一次）的，购票人可以乘坐国外航空公司航班以减少中转次数，但此类情况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需要审批</a:t>
            </a: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。</a:t>
            </a: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44" y="898546"/>
            <a:ext cx="5288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Font typeface="Wingdings" pitchFamily="2" charset="2"/>
              <a:buChar char="p"/>
              <a:defRPr/>
            </a:pP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具体选择标准及审批原则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547" y="1527238"/>
            <a:ext cx="4104453" cy="576064"/>
          </a:xfrm>
          <a:prstGeom prst="rect">
            <a:avLst/>
          </a:prstGeom>
          <a:solidFill>
            <a:srgbClr val="2B3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   需要中转一次以上的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8598" y="1527238"/>
            <a:ext cx="714380" cy="576064"/>
          </a:xfrm>
          <a:prstGeom prst="rect">
            <a:avLst/>
          </a:prstGeom>
          <a:solidFill>
            <a:srgbClr val="236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6</a:t>
            </a:r>
            <a:endParaRPr lang="zh-CN" altLang="en-US" sz="2800" b="1" dirty="0"/>
          </a:p>
        </p:txBody>
      </p:sp>
      <p:sp>
        <p:nvSpPr>
          <p:cNvPr id="11" name="矩形 10"/>
          <p:cNvSpPr/>
          <p:nvPr/>
        </p:nvSpPr>
        <p:spPr>
          <a:xfrm>
            <a:off x="214282" y="2643182"/>
            <a:ext cx="485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举例：</a:t>
            </a:r>
            <a:r>
              <a:rPr lang="zh-CN" altLang="zh-CN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北京</a:t>
            </a:r>
            <a:r>
              <a:rPr lang="en-US" altLang="zh-CN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布拉柴维尔（刚果共和国首都）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-1357354" y="2888627"/>
            <a:ext cx="10501386" cy="4112273"/>
            <a:chOff x="-1357354" y="2888627"/>
            <a:chExt cx="10501386" cy="4112273"/>
          </a:xfrm>
        </p:grpSpPr>
        <p:grpSp>
          <p:nvGrpSpPr>
            <p:cNvPr id="43" name="组合 42"/>
            <p:cNvGrpSpPr/>
            <p:nvPr/>
          </p:nvGrpSpPr>
          <p:grpSpPr>
            <a:xfrm>
              <a:off x="-1357354" y="2888627"/>
              <a:ext cx="10501386" cy="4112273"/>
              <a:chOff x="-1357354" y="2888627"/>
              <a:chExt cx="10501386" cy="4112273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32" y="2928958"/>
                <a:ext cx="9144000" cy="4071942"/>
                <a:chOff x="32" y="2928958"/>
                <a:chExt cx="9144000" cy="4071942"/>
              </a:xfrm>
            </p:grpSpPr>
            <p:pic>
              <p:nvPicPr>
                <p:cNvPr id="19" name="图片 18"/>
                <p:cNvPicPr/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" y="2928958"/>
                  <a:ext cx="9144000" cy="4071942"/>
                </a:xfrm>
                <a:prstGeom prst="rect">
                  <a:avLst/>
                </a:prstGeom>
                <a:ln w="19050"/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2928926" y="5357850"/>
                  <a:ext cx="1114825" cy="2317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50" b="1" dirty="0" smtClean="0">
                      <a:solidFill>
                        <a:srgbClr val="FF0000"/>
                      </a:solidFill>
                    </a:rPr>
                    <a:t>亚的斯亚贝巴</a:t>
                  </a:r>
                  <a:endParaRPr lang="zh-CN" altLang="en-US" sz="105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751900" y="5675415"/>
                  <a:ext cx="1114825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50" b="1" dirty="0" smtClean="0">
                      <a:solidFill>
                        <a:srgbClr val="FF0000"/>
                      </a:solidFill>
                    </a:rPr>
                    <a:t>布拉柴维尔</a:t>
                  </a:r>
                  <a:endParaRPr lang="zh-CN" altLang="en-US" sz="105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8" name="弧形 27"/>
                <p:cNvSpPr/>
                <p:nvPr/>
              </p:nvSpPr>
              <p:spPr>
                <a:xfrm rot="9955203" flipV="1">
                  <a:off x="3369341" y="4107980"/>
                  <a:ext cx="5108540" cy="821651"/>
                </a:xfrm>
                <a:prstGeom prst="arc">
                  <a:avLst>
                    <a:gd name="adj1" fmla="val 10809548"/>
                    <a:gd name="adj2" fmla="val 20912880"/>
                  </a:avLst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弧形 28"/>
                <p:cNvSpPr/>
                <p:nvPr/>
              </p:nvSpPr>
              <p:spPr>
                <a:xfrm rot="11305839">
                  <a:off x="1716637" y="3754696"/>
                  <a:ext cx="2610574" cy="1582649"/>
                </a:xfrm>
                <a:prstGeom prst="arc">
                  <a:avLst>
                    <a:gd name="adj1" fmla="val 10415489"/>
                    <a:gd name="adj2" fmla="val 15872384"/>
                  </a:avLst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弧形 29"/>
                <p:cNvSpPr/>
                <p:nvPr/>
              </p:nvSpPr>
              <p:spPr>
                <a:xfrm rot="8903804">
                  <a:off x="1967530" y="5080929"/>
                  <a:ext cx="1703166" cy="357190"/>
                </a:xfrm>
                <a:prstGeom prst="arc">
                  <a:avLst>
                    <a:gd name="adj1" fmla="val 13736693"/>
                    <a:gd name="adj2" fmla="val 75230"/>
                  </a:avLst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任意多边形 30"/>
                <p:cNvSpPr/>
                <p:nvPr/>
              </p:nvSpPr>
              <p:spPr>
                <a:xfrm>
                  <a:off x="8358214" y="3786190"/>
                  <a:ext cx="71966" cy="85023"/>
                </a:xfrm>
                <a:custGeom>
                  <a:avLst/>
                  <a:gdLst>
                    <a:gd name="connsiteX0" fmla="*/ 71966 w 71966"/>
                    <a:gd name="connsiteY0" fmla="*/ 54066 h 85023"/>
                    <a:gd name="connsiteX1" fmla="*/ 9336 w 71966"/>
                    <a:gd name="connsiteY1" fmla="*/ 66592 h 85023"/>
                    <a:gd name="connsiteX2" fmla="*/ 46914 w 71966"/>
                    <a:gd name="connsiteY2" fmla="*/ 79118 h 85023"/>
                    <a:gd name="connsiteX3" fmla="*/ 59440 w 71966"/>
                    <a:gd name="connsiteY3" fmla="*/ 41539 h 85023"/>
                    <a:gd name="connsiteX4" fmla="*/ 21862 w 71966"/>
                    <a:gd name="connsiteY4" fmla="*/ 66592 h 85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966" h="85023">
                      <a:moveTo>
                        <a:pt x="71966" y="54066"/>
                      </a:moveTo>
                      <a:cubicBezTo>
                        <a:pt x="51089" y="58241"/>
                        <a:pt x="24390" y="51538"/>
                        <a:pt x="9336" y="66592"/>
                      </a:cubicBezTo>
                      <a:cubicBezTo>
                        <a:pt x="0" y="75928"/>
                        <a:pt x="35104" y="85023"/>
                        <a:pt x="46914" y="79118"/>
                      </a:cubicBezTo>
                      <a:cubicBezTo>
                        <a:pt x="58724" y="73213"/>
                        <a:pt x="68777" y="50876"/>
                        <a:pt x="59440" y="41539"/>
                      </a:cubicBezTo>
                      <a:cubicBezTo>
                        <a:pt x="17901" y="0"/>
                        <a:pt x="21862" y="58377"/>
                        <a:pt x="21862" y="66592"/>
                      </a:cubicBezTo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2" name="任意多边形 31"/>
                <p:cNvSpPr/>
                <p:nvPr/>
              </p:nvSpPr>
              <p:spPr>
                <a:xfrm>
                  <a:off x="4285720" y="4500570"/>
                  <a:ext cx="71966" cy="85023"/>
                </a:xfrm>
                <a:custGeom>
                  <a:avLst/>
                  <a:gdLst>
                    <a:gd name="connsiteX0" fmla="*/ 71966 w 71966"/>
                    <a:gd name="connsiteY0" fmla="*/ 54066 h 85023"/>
                    <a:gd name="connsiteX1" fmla="*/ 9336 w 71966"/>
                    <a:gd name="connsiteY1" fmla="*/ 66592 h 85023"/>
                    <a:gd name="connsiteX2" fmla="*/ 46914 w 71966"/>
                    <a:gd name="connsiteY2" fmla="*/ 79118 h 85023"/>
                    <a:gd name="connsiteX3" fmla="*/ 59440 w 71966"/>
                    <a:gd name="connsiteY3" fmla="*/ 41539 h 85023"/>
                    <a:gd name="connsiteX4" fmla="*/ 21862 w 71966"/>
                    <a:gd name="connsiteY4" fmla="*/ 66592 h 85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966" h="85023">
                      <a:moveTo>
                        <a:pt x="71966" y="54066"/>
                      </a:moveTo>
                      <a:cubicBezTo>
                        <a:pt x="51089" y="58241"/>
                        <a:pt x="24390" y="51538"/>
                        <a:pt x="9336" y="66592"/>
                      </a:cubicBezTo>
                      <a:cubicBezTo>
                        <a:pt x="0" y="75928"/>
                        <a:pt x="35104" y="85023"/>
                        <a:pt x="46914" y="79118"/>
                      </a:cubicBezTo>
                      <a:cubicBezTo>
                        <a:pt x="58724" y="73213"/>
                        <a:pt x="68777" y="50876"/>
                        <a:pt x="59440" y="41539"/>
                      </a:cubicBezTo>
                      <a:cubicBezTo>
                        <a:pt x="17901" y="0"/>
                        <a:pt x="21862" y="58377"/>
                        <a:pt x="21862" y="66592"/>
                      </a:cubicBezTo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3" name="任意多边形 32"/>
                <p:cNvSpPr/>
                <p:nvPr/>
              </p:nvSpPr>
              <p:spPr>
                <a:xfrm>
                  <a:off x="2999836" y="5286388"/>
                  <a:ext cx="71966" cy="85023"/>
                </a:xfrm>
                <a:custGeom>
                  <a:avLst/>
                  <a:gdLst>
                    <a:gd name="connsiteX0" fmla="*/ 71966 w 71966"/>
                    <a:gd name="connsiteY0" fmla="*/ 54066 h 85023"/>
                    <a:gd name="connsiteX1" fmla="*/ 9336 w 71966"/>
                    <a:gd name="connsiteY1" fmla="*/ 66592 h 85023"/>
                    <a:gd name="connsiteX2" fmla="*/ 46914 w 71966"/>
                    <a:gd name="connsiteY2" fmla="*/ 79118 h 85023"/>
                    <a:gd name="connsiteX3" fmla="*/ 59440 w 71966"/>
                    <a:gd name="connsiteY3" fmla="*/ 41539 h 85023"/>
                    <a:gd name="connsiteX4" fmla="*/ 21862 w 71966"/>
                    <a:gd name="connsiteY4" fmla="*/ 66592 h 85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966" h="85023">
                      <a:moveTo>
                        <a:pt x="71966" y="54066"/>
                      </a:moveTo>
                      <a:cubicBezTo>
                        <a:pt x="51089" y="58241"/>
                        <a:pt x="24390" y="51538"/>
                        <a:pt x="9336" y="66592"/>
                      </a:cubicBezTo>
                      <a:cubicBezTo>
                        <a:pt x="0" y="75928"/>
                        <a:pt x="35104" y="85023"/>
                        <a:pt x="46914" y="79118"/>
                      </a:cubicBezTo>
                      <a:cubicBezTo>
                        <a:pt x="58724" y="73213"/>
                        <a:pt x="68777" y="50876"/>
                        <a:pt x="59440" y="41539"/>
                      </a:cubicBezTo>
                      <a:cubicBezTo>
                        <a:pt x="17901" y="0"/>
                        <a:pt x="21862" y="58377"/>
                        <a:pt x="21862" y="66592"/>
                      </a:cubicBezTo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5" name="任意多边形 34"/>
                <p:cNvSpPr/>
                <p:nvPr/>
              </p:nvSpPr>
              <p:spPr>
                <a:xfrm>
                  <a:off x="500034" y="3143248"/>
                  <a:ext cx="71966" cy="85023"/>
                </a:xfrm>
                <a:custGeom>
                  <a:avLst/>
                  <a:gdLst>
                    <a:gd name="connsiteX0" fmla="*/ 71966 w 71966"/>
                    <a:gd name="connsiteY0" fmla="*/ 54066 h 85023"/>
                    <a:gd name="connsiteX1" fmla="*/ 9336 w 71966"/>
                    <a:gd name="connsiteY1" fmla="*/ 66592 h 85023"/>
                    <a:gd name="connsiteX2" fmla="*/ 46914 w 71966"/>
                    <a:gd name="connsiteY2" fmla="*/ 79118 h 85023"/>
                    <a:gd name="connsiteX3" fmla="*/ 59440 w 71966"/>
                    <a:gd name="connsiteY3" fmla="*/ 41539 h 85023"/>
                    <a:gd name="connsiteX4" fmla="*/ 21862 w 71966"/>
                    <a:gd name="connsiteY4" fmla="*/ 66592 h 85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966" h="85023">
                      <a:moveTo>
                        <a:pt x="71966" y="54066"/>
                      </a:moveTo>
                      <a:cubicBezTo>
                        <a:pt x="51089" y="58241"/>
                        <a:pt x="24390" y="51538"/>
                        <a:pt x="9336" y="66592"/>
                      </a:cubicBezTo>
                      <a:cubicBezTo>
                        <a:pt x="0" y="75928"/>
                        <a:pt x="35104" y="85023"/>
                        <a:pt x="46914" y="79118"/>
                      </a:cubicBezTo>
                      <a:cubicBezTo>
                        <a:pt x="58724" y="73213"/>
                        <a:pt x="68777" y="50876"/>
                        <a:pt x="59440" y="41539"/>
                      </a:cubicBezTo>
                      <a:cubicBezTo>
                        <a:pt x="17901" y="0"/>
                        <a:pt x="21862" y="58377"/>
                        <a:pt x="21862" y="66592"/>
                      </a:cubicBezTo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-1357354" y="2888627"/>
                <a:ext cx="9787006" cy="3030817"/>
                <a:chOff x="-1357354" y="2888627"/>
                <a:chExt cx="9787006" cy="3030817"/>
              </a:xfrm>
            </p:grpSpPr>
            <p:sp>
              <p:nvSpPr>
                <p:cNvPr id="26" name="弧形 25"/>
                <p:cNvSpPr/>
                <p:nvPr/>
              </p:nvSpPr>
              <p:spPr>
                <a:xfrm rot="171196">
                  <a:off x="-1357354" y="3315002"/>
                  <a:ext cx="9787006" cy="642942"/>
                </a:xfrm>
                <a:prstGeom prst="arc">
                  <a:avLst>
                    <a:gd name="adj1" fmla="val 11091843"/>
                    <a:gd name="adj2" fmla="val 0"/>
                  </a:avLst>
                </a:prstGeom>
                <a:noFill/>
                <a:ln w="19050">
                  <a:solidFill>
                    <a:srgbClr val="0FCF3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7" name="弧形 26"/>
                <p:cNvSpPr/>
                <p:nvPr/>
              </p:nvSpPr>
              <p:spPr>
                <a:xfrm rot="8543379">
                  <a:off x="703421" y="2888627"/>
                  <a:ext cx="1602327" cy="3030817"/>
                </a:xfrm>
                <a:prstGeom prst="arc">
                  <a:avLst>
                    <a:gd name="adj1" fmla="val 16976416"/>
                    <a:gd name="adj2" fmla="val 5487868"/>
                  </a:avLst>
                </a:prstGeom>
                <a:noFill/>
                <a:ln w="19050">
                  <a:solidFill>
                    <a:srgbClr val="0FCF3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</p:grpSp>
        </p:grpSp>
        <p:grpSp>
          <p:nvGrpSpPr>
            <p:cNvPr id="48" name="组合 47"/>
            <p:cNvGrpSpPr/>
            <p:nvPr/>
          </p:nvGrpSpPr>
          <p:grpSpPr>
            <a:xfrm>
              <a:off x="6000760" y="5786454"/>
              <a:ext cx="3143240" cy="1003522"/>
              <a:chOff x="5929322" y="5715016"/>
              <a:chExt cx="3214678" cy="1074960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6215074" y="5715016"/>
                <a:ext cx="29289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929322" y="6143645"/>
                <a:ext cx="3214678" cy="6463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b="1" dirty="0" smtClean="0"/>
                  <a:t>                        符合国际航班选择标准的航线</a:t>
                </a:r>
                <a:endParaRPr lang="en-US" altLang="zh-CN" sz="1200" b="1" dirty="0" smtClean="0"/>
              </a:p>
              <a:p>
                <a:endParaRPr lang="en-US" altLang="zh-CN" sz="1200" b="1" dirty="0" smtClean="0"/>
              </a:p>
              <a:p>
                <a:r>
                  <a:rPr lang="zh-CN" altLang="en-US" sz="1200" b="1" dirty="0" smtClean="0"/>
                  <a:t>                         需要外事部门审批的航线</a:t>
                </a:r>
                <a:endParaRPr lang="zh-CN" altLang="en-US" sz="1200" b="1" dirty="0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6000760" y="6215082"/>
                <a:ext cx="714380" cy="142876"/>
              </a:xfrm>
              <a:prstGeom prst="rect">
                <a:avLst/>
              </a:prstGeom>
              <a:solidFill>
                <a:srgbClr val="2B3C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6000760" y="6572272"/>
                <a:ext cx="714380" cy="142876"/>
              </a:xfrm>
              <a:prstGeom prst="rect">
                <a:avLst/>
              </a:prstGeom>
              <a:solidFill>
                <a:srgbClr val="0FCF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28596" y="2505670"/>
            <a:ext cx="80724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⑦因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涉密原因</a:t>
            </a: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、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临时紧急出国任务</a:t>
            </a: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等特殊原因确需选择国外航空公司航班的，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需要审批</a:t>
            </a: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。</a:t>
            </a:r>
            <a:endParaRPr lang="en-US" altLang="zh-CN" b="1" dirty="0" smtClean="0">
              <a:solidFill>
                <a:srgbClr val="484848"/>
              </a:solidFill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44" y="898546"/>
            <a:ext cx="5288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Font typeface="Wingdings" pitchFamily="2" charset="2"/>
              <a:buChar char="p"/>
              <a:defRPr/>
            </a:pP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具体选择标准及审批原则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组合 23"/>
          <p:cNvGrpSpPr/>
          <p:nvPr/>
        </p:nvGrpSpPr>
        <p:grpSpPr>
          <a:xfrm>
            <a:off x="642910" y="1643050"/>
            <a:ext cx="4643469" cy="576064"/>
            <a:chOff x="648982" y="1700808"/>
            <a:chExt cx="4123590" cy="576064"/>
          </a:xfrm>
        </p:grpSpPr>
        <p:sp>
          <p:nvSpPr>
            <p:cNvPr id="9" name="矩形 8"/>
            <p:cNvSpPr/>
            <p:nvPr/>
          </p:nvSpPr>
          <p:spPr>
            <a:xfrm>
              <a:off x="683570" y="1700808"/>
              <a:ext cx="4089002" cy="576064"/>
            </a:xfrm>
            <a:prstGeom prst="rect">
              <a:avLst/>
            </a:prstGeom>
            <a:solidFill>
              <a:srgbClr val="2B3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latin typeface="黑体" pitchFamily="49" charset="-122"/>
                  <a:ea typeface="黑体" pitchFamily="49" charset="-122"/>
                </a:rPr>
                <a:t>   涉密、临时紧急出国任务</a:t>
              </a:r>
              <a:endParaRPr lang="zh-CN" altLang="en-US" sz="2400" b="1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48982" y="1700808"/>
              <a:ext cx="634399" cy="576064"/>
            </a:xfrm>
            <a:prstGeom prst="rect">
              <a:avLst/>
            </a:prstGeom>
            <a:solidFill>
              <a:srgbClr val="236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/>
                <a:t>7</a:t>
              </a:r>
              <a:endParaRPr lang="zh-CN" altLang="en-US" sz="2800" b="1" dirty="0"/>
            </a:p>
          </p:txBody>
        </p:sp>
      </p:grpSp>
      <p:pic>
        <p:nvPicPr>
          <p:cNvPr id="8" name="Picture 2" descr="C:\Users\T\Desktop\mf821-02906519.jpg"/>
          <p:cNvPicPr>
            <a:picLocks noChangeAspect="1" noChangeArrowheads="1"/>
          </p:cNvPicPr>
          <p:nvPr/>
        </p:nvPicPr>
        <p:blipFill>
          <a:blip r:embed="rId4" cstate="print"/>
          <a:srcRect t="7500" r="6249"/>
          <a:stretch>
            <a:fillRect/>
          </a:stretch>
        </p:blipFill>
        <p:spPr bwMode="auto">
          <a:xfrm>
            <a:off x="0" y="3987845"/>
            <a:ext cx="9144000" cy="2584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072198" y="420267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B3CE1"/>
                </a:solidFill>
              </a:rPr>
              <a:t>特殊原因选择外航</a:t>
            </a:r>
            <a:endParaRPr lang="zh-CN" altLang="en-US" b="1" dirty="0">
              <a:solidFill>
                <a:srgbClr val="2B3CE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1"/>
          <p:cNvGrpSpPr/>
          <p:nvPr/>
        </p:nvGrpSpPr>
        <p:grpSpPr>
          <a:xfrm>
            <a:off x="142844" y="4643446"/>
            <a:ext cx="2687861" cy="2143140"/>
            <a:chOff x="1524106" y="2755428"/>
            <a:chExt cx="1888855" cy="1702573"/>
          </a:xfrm>
        </p:grpSpPr>
        <p:grpSp>
          <p:nvGrpSpPr>
            <p:cNvPr id="3" name="组合 1"/>
            <p:cNvGrpSpPr/>
            <p:nvPr/>
          </p:nvGrpSpPr>
          <p:grpSpPr>
            <a:xfrm>
              <a:off x="1524106" y="2755428"/>
              <a:ext cx="1699969" cy="1402119"/>
              <a:chOff x="106" y="1330940"/>
              <a:chExt cx="1699969" cy="1402119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106" y="1330940"/>
                <a:ext cx="1699969" cy="140211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圆角矩形 4"/>
              <p:cNvSpPr/>
              <p:nvPr/>
            </p:nvSpPr>
            <p:spPr>
              <a:xfrm>
                <a:off x="32373" y="1363207"/>
                <a:ext cx="1635435" cy="10371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3825" tIns="123825" rIns="123825" bIns="123825" numCol="1" spcCol="1270" anchor="ctr" anchorCtr="0">
                <a:noAutofit/>
              </a:bodyPr>
              <a:lstStyle/>
              <a:p>
                <a:pPr marL="108000" lvl="1" defTabSz="889000"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zh-CN" altLang="en-U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因中转国家（地区）需办理过境签证，购票人需选择其他临近目的地国家（地区）中转，并乘坐国外航空公司航班的，此类情况需要审批。</a:t>
                </a:r>
                <a:endPara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5" name="组合 6"/>
            <p:cNvGrpSpPr/>
            <p:nvPr/>
          </p:nvGrpSpPr>
          <p:grpSpPr>
            <a:xfrm>
              <a:off x="1901877" y="3857093"/>
              <a:ext cx="1511084" cy="600908"/>
              <a:chOff x="377877" y="2432605"/>
              <a:chExt cx="1511084" cy="600908"/>
            </a:xfrm>
          </p:grpSpPr>
          <p:sp>
            <p:nvSpPr>
              <p:cNvPr id="8" name="圆角矩形 7"/>
              <p:cNvSpPr/>
              <p:nvPr/>
            </p:nvSpPr>
            <p:spPr>
              <a:xfrm>
                <a:off x="377877" y="2432605"/>
                <a:ext cx="1511084" cy="600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圆角矩形 7"/>
              <p:cNvSpPr/>
              <p:nvPr/>
            </p:nvSpPr>
            <p:spPr>
              <a:xfrm>
                <a:off x="395477" y="2450206"/>
                <a:ext cx="1475884" cy="56570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40640" rIns="60960" bIns="4064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0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⑤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</a:rPr>
                  <a:t>中转需要办理过境签证</a:t>
                </a:r>
                <a:endParaRPr lang="zh-CN" altLang="en-US" sz="2000" b="1" kern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" name="组合 22"/>
          <p:cNvGrpSpPr/>
          <p:nvPr/>
        </p:nvGrpSpPr>
        <p:grpSpPr>
          <a:xfrm>
            <a:off x="3214675" y="1322924"/>
            <a:ext cx="3286151" cy="2034638"/>
            <a:chOff x="3342946" y="2314547"/>
            <a:chExt cx="2173481" cy="1876622"/>
          </a:xfrm>
        </p:grpSpPr>
        <p:grpSp>
          <p:nvGrpSpPr>
            <p:cNvPr id="7" name="组合 4"/>
            <p:cNvGrpSpPr/>
            <p:nvPr/>
          </p:nvGrpSpPr>
          <p:grpSpPr>
            <a:xfrm>
              <a:off x="3342946" y="2645917"/>
              <a:ext cx="1937232" cy="1545252"/>
              <a:chOff x="1818946" y="1221429"/>
              <a:chExt cx="1937232" cy="1545252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1960696" y="1221429"/>
                <a:ext cx="1699969" cy="151354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5">
                  <a:hueOff val="-4966938"/>
                  <a:satOff val="19906"/>
                  <a:lumOff val="4314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圆角矩形 9"/>
              <p:cNvSpPr/>
              <p:nvPr/>
            </p:nvSpPr>
            <p:spPr>
              <a:xfrm>
                <a:off x="1818946" y="1614847"/>
                <a:ext cx="1937232" cy="115183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3825" tIns="123825" rIns="123825" bIns="123825" numCol="1" spcCol="1270" anchor="ctr" anchorCtr="0">
                <a:noAutofit/>
              </a:bodyPr>
              <a:lstStyle/>
              <a:p>
                <a:pPr marL="144000" lvl="1" defTabSz="889000"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zh-CN" altLang="en-US" sz="1400" b="1" dirty="0" smtClean="0">
                    <a:solidFill>
                      <a:srgbClr val="484848"/>
                    </a:solidFill>
                    <a:latin typeface="微软雅黑" pitchFamily="34" charset="-122"/>
                    <a:ea typeface="微软雅黑" pitchFamily="34" charset="-122"/>
                    <a:cs typeface="宋体" pitchFamily="2" charset="-122"/>
                  </a:rPr>
                  <a:t>乘坐我国航空公司航班到国外目的地城市需中转一次以上（不含一次）的，购票人可以乘坐国外航空公司航班以减少中转次数，此类情况需要审批。</a:t>
                </a:r>
                <a:endParaRPr lang="zh-CN" altLang="en-US" sz="1400" b="1" kern="12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2" name="组合 6"/>
            <p:cNvGrpSpPr/>
            <p:nvPr/>
          </p:nvGrpSpPr>
          <p:grpSpPr>
            <a:xfrm>
              <a:off x="4005343" y="2314547"/>
              <a:ext cx="1511084" cy="790679"/>
              <a:chOff x="2481343" y="890059"/>
              <a:chExt cx="1511084" cy="790679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2481343" y="1030485"/>
                <a:ext cx="1511084" cy="600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4966938"/>
                  <a:satOff val="19906"/>
                  <a:lumOff val="4314"/>
                  <a:alphaOff val="0"/>
                </a:schemeClr>
              </a:fillRef>
              <a:effectRef idx="0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圆角矩形 12"/>
              <p:cNvSpPr/>
              <p:nvPr/>
            </p:nvSpPr>
            <p:spPr>
              <a:xfrm>
                <a:off x="2498943" y="890059"/>
                <a:ext cx="1475884" cy="7906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40640" rIns="60960" bIns="40640" numCol="1" spcCol="1270" anchor="ctr" anchorCtr="0">
                <a:noAutofit/>
              </a:bodyPr>
              <a:lstStyle/>
              <a:p>
                <a:pPr lvl="0" algn="ctr" defTabSz="1422400">
                  <a:spcBef>
                    <a:spcPct val="0"/>
                  </a:spcBef>
                </a:pPr>
                <a:r>
                  <a:rPr lang="zh-CN" altLang="en-US" sz="2000" b="1" dirty="0" smtClean="0"/>
                  <a:t>⑥到目的地城市需中转一次以上</a:t>
                </a:r>
                <a:endParaRPr lang="zh-CN" altLang="en-US" sz="2000" b="1" kern="1200" dirty="0"/>
              </a:p>
            </p:txBody>
          </p:sp>
        </p:grpSp>
      </p:grpSp>
      <p:grpSp>
        <p:nvGrpSpPr>
          <p:cNvPr id="13" name="组合 23"/>
          <p:cNvGrpSpPr/>
          <p:nvPr/>
        </p:nvGrpSpPr>
        <p:grpSpPr>
          <a:xfrm>
            <a:off x="6339670" y="4754694"/>
            <a:ext cx="2804362" cy="2031892"/>
            <a:chOff x="5731037" y="2755428"/>
            <a:chExt cx="1888856" cy="1702573"/>
          </a:xfrm>
        </p:grpSpPr>
        <p:grpSp>
          <p:nvGrpSpPr>
            <p:cNvPr id="14" name="组合 7"/>
            <p:cNvGrpSpPr/>
            <p:nvPr/>
          </p:nvGrpSpPr>
          <p:grpSpPr>
            <a:xfrm>
              <a:off x="5731037" y="2755428"/>
              <a:ext cx="1738833" cy="1402119"/>
              <a:chOff x="4207037" y="1330940"/>
              <a:chExt cx="1738833" cy="1402119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4207037" y="1330940"/>
                <a:ext cx="1699969" cy="140211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5">
                  <a:hueOff val="-9933876"/>
                  <a:satOff val="39811"/>
                  <a:lumOff val="862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圆角矩形 14"/>
              <p:cNvSpPr/>
              <p:nvPr/>
            </p:nvSpPr>
            <p:spPr>
              <a:xfrm>
                <a:off x="4310435" y="1378817"/>
                <a:ext cx="1635435" cy="10371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3825" tIns="123825" rIns="123825" bIns="123825" numCol="1" spcCol="1270" anchor="ctr" anchorCtr="0">
                <a:noAutofit/>
              </a:bodyPr>
              <a:lstStyle/>
              <a:p>
                <a:pPr marL="72000" lvl="1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zh-CN" altLang="en-U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  <a:cs typeface="宋体" pitchFamily="2" charset="-122"/>
                  </a:rPr>
                  <a:t>因涉密原因、临时紧急出国任务等特殊原因确需选择国外航空公司航班的，需要审批。</a:t>
                </a:r>
              </a:p>
            </p:txBody>
          </p:sp>
        </p:grpSp>
        <p:grpSp>
          <p:nvGrpSpPr>
            <p:cNvPr id="19" name="组合 8"/>
            <p:cNvGrpSpPr/>
            <p:nvPr/>
          </p:nvGrpSpPr>
          <p:grpSpPr>
            <a:xfrm>
              <a:off x="6108809" y="3857093"/>
              <a:ext cx="1511084" cy="600908"/>
              <a:chOff x="4584809" y="2432605"/>
              <a:chExt cx="1511084" cy="600908"/>
            </a:xfrm>
          </p:grpSpPr>
          <p:sp>
            <p:nvSpPr>
              <p:cNvPr id="22" name="圆角矩形 9"/>
              <p:cNvSpPr/>
              <p:nvPr/>
            </p:nvSpPr>
            <p:spPr>
              <a:xfrm>
                <a:off x="4584809" y="2432605"/>
                <a:ext cx="1511084" cy="600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圆角矩形 16"/>
              <p:cNvSpPr/>
              <p:nvPr/>
            </p:nvSpPr>
            <p:spPr>
              <a:xfrm>
                <a:off x="4602409" y="2450205"/>
                <a:ext cx="1475884" cy="56570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40640" rIns="60960" bIns="4064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000" b="1" dirty="0" smtClean="0">
                    <a:solidFill>
                      <a:schemeClr val="bg1"/>
                    </a:solidFill>
                    <a:latin typeface="+mn-ea"/>
                    <a:cs typeface="宋体" pitchFamily="2" charset="-122"/>
                  </a:rPr>
                  <a:t>⑦涉密、临时紧急出国任务</a:t>
                </a:r>
                <a:endParaRPr lang="zh-CN" altLang="en-US" sz="2000" b="1" kern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6" name=" 3"/>
          <p:cNvSpPr/>
          <p:nvPr/>
        </p:nvSpPr>
        <p:spPr>
          <a:xfrm flipH="1">
            <a:off x="2339752" y="4578848"/>
            <a:ext cx="4214842" cy="1767229"/>
          </a:xfrm>
          <a:prstGeom prst="leftCircularArrow">
            <a:avLst>
              <a:gd name="adj1" fmla="val 2550"/>
              <a:gd name="adj2" fmla="val 309429"/>
              <a:gd name="adj3" fmla="val 2084940"/>
              <a:gd name="adj4" fmla="val 9024489"/>
              <a:gd name="adj5" fmla="val 5447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 3"/>
          <p:cNvSpPr/>
          <p:nvPr/>
        </p:nvSpPr>
        <p:spPr>
          <a:xfrm rot="7885959" flipH="1">
            <a:off x="1498402" y="2739403"/>
            <a:ext cx="3206829" cy="2550365"/>
          </a:xfrm>
          <a:prstGeom prst="leftCircularArrow">
            <a:avLst>
              <a:gd name="adj1" fmla="val 2550"/>
              <a:gd name="adj2" fmla="val 309429"/>
              <a:gd name="adj3" fmla="val 2084940"/>
              <a:gd name="adj4" fmla="val 8650457"/>
              <a:gd name="adj5" fmla="val 5447"/>
            </a:avLst>
          </a:prstGeom>
          <a:solidFill>
            <a:srgbClr val="92D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 3"/>
          <p:cNvSpPr/>
          <p:nvPr/>
        </p:nvSpPr>
        <p:spPr>
          <a:xfrm rot="12868828" flipH="1">
            <a:off x="4583596" y="2826825"/>
            <a:ext cx="3206829" cy="2550365"/>
          </a:xfrm>
          <a:prstGeom prst="leftCircularArrow">
            <a:avLst>
              <a:gd name="adj1" fmla="val 2550"/>
              <a:gd name="adj2" fmla="val 309429"/>
              <a:gd name="adj3" fmla="val 2084940"/>
              <a:gd name="adj4" fmla="val 7930587"/>
              <a:gd name="adj5" fmla="val 5447"/>
            </a:avLst>
          </a:pr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" name="组合 35"/>
          <p:cNvGrpSpPr/>
          <p:nvPr/>
        </p:nvGrpSpPr>
        <p:grpSpPr>
          <a:xfrm>
            <a:off x="2714612" y="3569596"/>
            <a:ext cx="3429024" cy="2502610"/>
            <a:chOff x="3491880" y="3188931"/>
            <a:chExt cx="2071702" cy="1680229"/>
          </a:xfrm>
        </p:grpSpPr>
        <p:sp>
          <p:nvSpPr>
            <p:cNvPr id="29" name="缺角矩形 28"/>
            <p:cNvSpPr/>
            <p:nvPr/>
          </p:nvSpPr>
          <p:spPr>
            <a:xfrm>
              <a:off x="3491880" y="3188931"/>
              <a:ext cx="2071702" cy="1390922"/>
            </a:xfrm>
            <a:prstGeom prst="plaqu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 smtClean="0">
                  <a:latin typeface="微软雅黑" pitchFamily="34" charset="-122"/>
                  <a:ea typeface="微软雅黑" pitchFamily="34" charset="-122"/>
                </a:rPr>
                <a:t>购票人应当按照</a:t>
              </a: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lang="zh-CN" altLang="en-US" sz="1600" b="1" dirty="0" smtClean="0">
                  <a:latin typeface="微软雅黑" pitchFamily="34" charset="-122"/>
                  <a:ea typeface="微软雅黑" pitchFamily="34" charset="-122"/>
                </a:rPr>
                <a:t>通知</a:t>
              </a: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lang="zh-CN" altLang="en-US" sz="1600" b="1" dirty="0" smtClean="0">
                  <a:latin typeface="微软雅黑" pitchFamily="34" charset="-122"/>
                  <a:ea typeface="微软雅黑" pitchFamily="34" charset="-122"/>
                </a:rPr>
                <a:t>规定的审批流程和要求填写</a:t>
              </a: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lang="zh-CN" altLang="en-US" sz="1600" b="1" dirty="0" smtClean="0">
                  <a:latin typeface="微软雅黑" pitchFamily="34" charset="-122"/>
                  <a:ea typeface="微软雅黑" pitchFamily="34" charset="-122"/>
                </a:rPr>
                <a:t>乘坐非国内航空公司航班和改变中转地审批表</a:t>
              </a: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lang="zh-CN" altLang="en-US" sz="1600" b="1" dirty="0" smtClean="0">
                  <a:latin typeface="微软雅黑" pitchFamily="34" charset="-122"/>
                  <a:ea typeface="微软雅黑" pitchFamily="34" charset="-122"/>
                </a:rPr>
                <a:t>，报经本单位外事部门和财务部门审批同意后，方可购买国外航空公司机票。</a:t>
              </a:r>
              <a:endParaRPr lang="zh-CN" altLang="en-US" sz="16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上箭头 34"/>
            <p:cNvSpPr/>
            <p:nvPr/>
          </p:nvSpPr>
          <p:spPr>
            <a:xfrm>
              <a:off x="4355976" y="4509120"/>
              <a:ext cx="360040" cy="360040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-71470" y="843961"/>
            <a:ext cx="4876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Font typeface="Wingdings" pitchFamily="2" charset="2"/>
              <a:buChar char="p"/>
              <a:defRPr/>
            </a:pP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总结：需要审批的情形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28736"/>
            <a:ext cx="4533900" cy="5429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7" name="缺角矩形 36"/>
          <p:cNvSpPr/>
          <p:nvPr/>
        </p:nvSpPr>
        <p:spPr>
          <a:xfrm>
            <a:off x="179512" y="2060848"/>
            <a:ext cx="4104456" cy="3672408"/>
          </a:xfrm>
          <a:prstGeom prst="plaqu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购票人应当按照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通知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规定的审批流程和要求填写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乘坐非国内航空公司航班和改变中转地审批表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，报经本单位外事部门和财务部门审批同意后，方可购买国外航空公司机票。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szt00005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86116" y="2428868"/>
            <a:ext cx="38924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9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谢谢！</a:t>
            </a:r>
            <a:endParaRPr lang="zh-CN" alt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79512" y="980728"/>
            <a:ext cx="2404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Font typeface="Wingdings" pitchFamily="2" charset="2"/>
              <a:buChar char="p"/>
              <a:defRPr/>
            </a:pP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政策依据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8" name="组合 23"/>
          <p:cNvGrpSpPr/>
          <p:nvPr/>
        </p:nvGrpSpPr>
        <p:grpSpPr>
          <a:xfrm>
            <a:off x="467544" y="1628800"/>
            <a:ext cx="4752528" cy="576064"/>
            <a:chOff x="683568" y="1700808"/>
            <a:chExt cx="4752528" cy="576064"/>
          </a:xfrm>
        </p:grpSpPr>
        <p:sp>
          <p:nvSpPr>
            <p:cNvPr id="22" name="矩形 21"/>
            <p:cNvSpPr/>
            <p:nvPr/>
          </p:nvSpPr>
          <p:spPr>
            <a:xfrm>
              <a:off x="683568" y="1700808"/>
              <a:ext cx="4752528" cy="576064"/>
            </a:xfrm>
            <a:prstGeom prst="rect">
              <a:avLst/>
            </a:prstGeom>
            <a:solidFill>
              <a:srgbClr val="2B3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latin typeface="黑体" pitchFamily="49" charset="-122"/>
                  <a:ea typeface="黑体" pitchFamily="49" charset="-122"/>
                </a:rPr>
                <a:t>国际航线选择标准</a:t>
              </a:r>
              <a:endParaRPr lang="zh-CN" altLang="en-US" sz="2400" b="1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83568" y="1700808"/>
              <a:ext cx="720080" cy="576064"/>
            </a:xfrm>
            <a:prstGeom prst="rect">
              <a:avLst/>
            </a:prstGeom>
            <a:solidFill>
              <a:srgbClr val="236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/>
            </a:p>
          </p:txBody>
        </p:sp>
      </p:grpSp>
      <p:sp>
        <p:nvSpPr>
          <p:cNvPr id="24" name="矩形 23"/>
          <p:cNvSpPr/>
          <p:nvPr/>
        </p:nvSpPr>
        <p:spPr>
          <a:xfrm>
            <a:off x="611560" y="2564904"/>
            <a:ext cx="784887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i="1" dirty="0" smtClean="0">
                <a:latin typeface="微软雅黑" pitchFamily="34" charset="-122"/>
                <a:ea typeface="微软雅黑" pitchFamily="34" charset="-122"/>
              </a:rPr>
              <a:t>政策依据</a:t>
            </a:r>
            <a:r>
              <a:rPr lang="en-US" altLang="zh-CN" sz="2000" i="1" dirty="0" smtClean="0"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endParaRPr lang="en-US" altLang="zh-CN" sz="2000" i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因公临时出国时，购票人应当选择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直达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目的地国家（地区）的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国内航空公司航班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出入境，没有直达航班的，应当选择国内航空公司航班到达的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最邻近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目的地国家（地区）进行中转。因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中转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次以上（不含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次）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等特殊原因确需选择非国内航空公司航班，以及因最临近目的地国家（地区）中转需办理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过境签证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而选择其他邻近中转地的，应当填写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乘坐非国内航空公司航班和改变中转地审批表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，事先报经单位外事部门和财务部门审批同意</a:t>
            </a:r>
            <a:r>
              <a:rPr lang="zh-CN" altLang="en-US" sz="2000" i="1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2000" i="1" dirty="0" smtClean="0">
                <a:latin typeface="微软雅黑" pitchFamily="34" charset="-122"/>
                <a:ea typeface="微软雅黑" pitchFamily="34" charset="-122"/>
              </a:rPr>
              <a:t>”</a:t>
            </a:r>
          </a:p>
          <a:p>
            <a:pPr algn="r"/>
            <a:endParaRPr lang="en-US" altLang="zh-CN" sz="1400" i="1" dirty="0" smtClean="0">
              <a:latin typeface="微软雅黑" pitchFamily="34" charset="-122"/>
              <a:ea typeface="微软雅黑" pitchFamily="34" charset="-122"/>
            </a:endParaRPr>
          </a:p>
          <a:p>
            <a:pPr algn="r"/>
            <a:r>
              <a:rPr lang="en-US" altLang="zh-CN" sz="1400" i="1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财政部 中国民用航空局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关于加强公务机票购买管理有关事项的通知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14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000" i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85720" y="1571612"/>
            <a:ext cx="8640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484848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我国航空公司实际承运的国际定期航班，可以覆盖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6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个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484848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大洲、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51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484848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个国家和地区、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121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484848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个通航</a:t>
            </a: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城市，购票人因公临时出国时，应结合我国航空公司的国际（地区）通航城市信息，优先选择由我国航空公司承运的国际航班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rgbClr val="484848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。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484848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9512" y="980728"/>
            <a:ext cx="4052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Font typeface="Wingdings" pitchFamily="2" charset="2"/>
              <a:buChar char="p"/>
              <a:defRPr/>
            </a:pP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国际通航城市信息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5286380" y="4533457"/>
          <a:ext cx="3929089" cy="205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785818"/>
                <a:gridCol w="2500329"/>
              </a:tblGrid>
              <a:tr h="3224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kern="0" dirty="0" smtClean="0">
                          <a:solidFill>
                            <a:srgbClr val="FFFFFF"/>
                          </a:solidFill>
                          <a:latin typeface="+mn-lt"/>
                          <a:ea typeface="微软雅黑"/>
                          <a:cs typeface="宋体"/>
                        </a:rPr>
                        <a:t>大洲</a:t>
                      </a:r>
                      <a:endParaRPr lang="zh-CN" altLang="zh-CN" sz="1100" kern="100" dirty="0" smtClean="0"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kern="0" dirty="0" smtClean="0">
                          <a:solidFill>
                            <a:srgbClr val="FFFFFF"/>
                          </a:solidFill>
                          <a:latin typeface="+mn-lt"/>
                          <a:ea typeface="微软雅黑"/>
                          <a:cs typeface="宋体"/>
                        </a:rPr>
                        <a:t>所在国家</a:t>
                      </a:r>
                      <a:endParaRPr lang="zh-CN" altLang="zh-CN" sz="1100" kern="100" dirty="0" smtClean="0"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kern="0" dirty="0" smtClean="0">
                          <a:solidFill>
                            <a:srgbClr val="FFFFFF"/>
                          </a:solidFill>
                          <a:latin typeface="+mn-lt"/>
                          <a:ea typeface="微软雅黑"/>
                          <a:cs typeface="宋体"/>
                        </a:rPr>
                        <a:t>通航城市</a:t>
                      </a:r>
                      <a:endParaRPr lang="zh-CN" altLang="zh-CN" sz="1100" b="1" kern="0" dirty="0" smtClean="0">
                        <a:solidFill>
                          <a:srgbClr val="FFFFFF"/>
                        </a:solidFill>
                        <a:latin typeface="+mn-lt"/>
                        <a:ea typeface="微软雅黑"/>
                        <a:cs typeface="宋体"/>
                      </a:endParaRPr>
                    </a:p>
                  </a:txBody>
                  <a:tcPr/>
                </a:tc>
              </a:tr>
              <a:tr h="351705">
                <a:tc rowSpan="2">
                  <a:txBody>
                    <a:bodyPr/>
                    <a:lstStyle/>
                    <a:p>
                      <a:r>
                        <a:rPr lang="zh-CN" altLang="en-US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北美洲</a:t>
                      </a:r>
                      <a:endParaRPr lang="en-US" altLang="zh-CN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美国</a:t>
                      </a:r>
                      <a:endParaRPr lang="zh-CN" alt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波士顿、华盛顿、旧金山、洛杉矶、纽约、西雅图、夏威夷、休斯敦、芝加哥</a:t>
                      </a:r>
                    </a:p>
                  </a:txBody>
                  <a:tcPr marL="9525" marR="9525" marT="9525" marB="0" anchor="ctr"/>
                </a:tc>
              </a:tr>
              <a:tr h="26426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加拿大</a:t>
                      </a:r>
                      <a:endParaRPr lang="zh-CN" alt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多伦多、</a:t>
                      </a:r>
                      <a:r>
                        <a:rPr lang="zh-CN" altLang="en-US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温哥华</a:t>
                      </a:r>
                      <a:endParaRPr lang="en-US" altLang="zh-CN" sz="1100" b="0" i="0" u="none" strike="noStrike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64265">
                <a:tc>
                  <a:txBody>
                    <a:bodyPr/>
                    <a:lstStyle/>
                    <a:p>
                      <a:r>
                        <a:rPr lang="zh-CN" altLang="en-US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南美洲</a:t>
                      </a:r>
                      <a:endParaRPr lang="en-US" altLang="zh-CN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巴西</a:t>
                      </a:r>
                      <a:endParaRPr lang="zh-CN" alt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圣保罗</a:t>
                      </a:r>
                      <a:endParaRPr lang="en-US" altLang="zh-CN" sz="1100" b="0" i="0" u="none" strike="noStrike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21969">
                <a:tc rowSpan="2">
                  <a:txBody>
                    <a:bodyPr/>
                    <a:lstStyle/>
                    <a:p>
                      <a:r>
                        <a:rPr lang="zh-CN" altLang="en-US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大洋洲</a:t>
                      </a:r>
                      <a:endParaRPr lang="en-US" altLang="zh-CN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澳大利亚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悉尼、墨尔本、布里斯班、珀斯</a:t>
                      </a:r>
                    </a:p>
                  </a:txBody>
                  <a:tcPr marL="9525" marR="9525" marT="9525" marB="0" anchor="ctr"/>
                </a:tc>
              </a:tr>
              <a:tr h="180710">
                <a:tc vMerge="1">
                  <a:txBody>
                    <a:bodyPr/>
                    <a:lstStyle/>
                    <a:p>
                      <a:endParaRPr lang="en-US" altLang="zh-CN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新西兰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奥克兰</a:t>
                      </a:r>
                    </a:p>
                  </a:txBody>
                  <a:tcPr marL="9525" marR="9525" marT="9525" marB="0" anchor="ctr"/>
                </a:tc>
              </a:tr>
              <a:tr h="21670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非洲</a:t>
                      </a:r>
                      <a:endParaRPr lang="en-US" altLang="zh-CN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肯尼亚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内罗毕</a:t>
                      </a:r>
                    </a:p>
                  </a:txBody>
                  <a:tcPr marL="9525" marR="9525" marT="9525" marB="0" anchor="ctr"/>
                </a:tc>
              </a:tr>
              <a:tr h="216703">
                <a:tc vMerge="1">
                  <a:txBody>
                    <a:bodyPr/>
                    <a:lstStyle/>
                    <a:p>
                      <a:endParaRPr lang="en-US" altLang="zh-CN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苏丹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朱巴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5286380" y="2486070"/>
          <a:ext cx="3929091" cy="204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936"/>
                <a:gridCol w="815472"/>
                <a:gridCol w="889605"/>
                <a:gridCol w="815472"/>
                <a:gridCol w="248175"/>
                <a:gridCol w="641431"/>
              </a:tblGrid>
              <a:tr h="2073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kern="0" dirty="0" smtClean="0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大洲</a:t>
                      </a:r>
                      <a:endParaRPr lang="zh-CN" altLang="zh-CN" sz="1100" kern="100" dirty="0" smtClean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kern="0" dirty="0" smtClean="0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所在国家</a:t>
                      </a:r>
                      <a:endParaRPr lang="zh-CN" altLang="zh-CN" sz="1100" kern="100" dirty="0" smtClean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kern="0" dirty="0" smtClean="0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通航城市</a:t>
                      </a:r>
                      <a:endParaRPr lang="zh-CN" altLang="zh-CN" sz="1100" b="1" kern="0" dirty="0" smtClean="0">
                        <a:solidFill>
                          <a:srgbClr val="FFFFFF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kern="0" dirty="0" smtClean="0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所在国家</a:t>
                      </a:r>
                      <a:endParaRPr lang="zh-CN" altLang="zh-CN" sz="1100" kern="100" dirty="0" smtClean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kern="0" dirty="0" smtClean="0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通航城市</a:t>
                      </a:r>
                      <a:endParaRPr lang="zh-CN" altLang="zh-CN" sz="1100" b="1" kern="0" dirty="0" smtClean="0">
                        <a:solidFill>
                          <a:srgbClr val="FFFFFF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1" kern="0" dirty="0" smtClean="0">
                        <a:solidFill>
                          <a:srgbClr val="FFFFFF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/>
                </a:tc>
              </a:tr>
              <a:tr h="186786">
                <a:tc rowSpan="8">
                  <a:txBody>
                    <a:bodyPr/>
                    <a:lstStyle/>
                    <a:p>
                      <a:r>
                        <a:rPr lang="zh-CN" altLang="en-US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欧洲</a:t>
                      </a:r>
                      <a:endParaRPr lang="en-US" altLang="zh-CN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endParaRPr lang="en-US" altLang="zh-CN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latin typeface="微软雅黑" pitchFamily="34" charset="-122"/>
                          <a:ea typeface="微软雅黑" pitchFamily="34" charset="-122"/>
                        </a:rPr>
                        <a:t>英国</a:t>
                      </a:r>
                      <a:endParaRPr lang="zh-CN" altLang="en-US" sz="1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latin typeface="微软雅黑" pitchFamily="34" charset="-122"/>
                          <a:ea typeface="微软雅黑" pitchFamily="34" charset="-122"/>
                        </a:rPr>
                        <a:t>伦敦</a:t>
                      </a:r>
                      <a:endParaRPr lang="zh-CN" altLang="en-US" sz="1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奥地利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维也纳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186786">
                <a:tc vMerge="1">
                  <a:txBody>
                    <a:bodyPr/>
                    <a:lstStyle/>
                    <a:p>
                      <a:endParaRPr lang="en-US" altLang="zh-CN" sz="12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法国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巴黎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比利时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布鲁塞尔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186786">
                <a:tc vMerge="1">
                  <a:txBody>
                    <a:bodyPr/>
                    <a:lstStyle/>
                    <a:p>
                      <a:endParaRPr lang="en-US" altLang="zh-CN" sz="12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瑞士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日内瓦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荷兰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阿姆斯特丹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186786">
                <a:tc vMerge="1">
                  <a:txBody>
                    <a:bodyPr/>
                    <a:lstStyle/>
                    <a:p>
                      <a:endParaRPr lang="en-US" altLang="zh-CN" sz="12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希腊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雅典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瑞典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斯德哥尔摩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363530">
                <a:tc vMerge="1">
                  <a:txBody>
                    <a:bodyPr/>
                    <a:lstStyle/>
                    <a:p>
                      <a:endParaRPr lang="en-US" altLang="zh-CN" sz="12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俄罗斯</a:t>
                      </a: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莫斯科、圣彼得堡、新西伯利亚、伊尔库兹克、赤塔、符拉迪沃斯托克（海参威）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18937">
                <a:tc vMerge="1">
                  <a:txBody>
                    <a:bodyPr/>
                    <a:lstStyle/>
                    <a:p>
                      <a:endParaRPr lang="en-US" altLang="zh-CN" sz="12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德国</a:t>
                      </a: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柏林、法兰克福、慕尼黑、杜塞尔多夫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186786">
                <a:tc vMerge="1">
                  <a:txBody>
                    <a:bodyPr/>
                    <a:lstStyle/>
                    <a:p>
                      <a:endParaRPr lang="en-US" altLang="zh-CN" sz="12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西班牙</a:t>
                      </a: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巴塞罗那、马德里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186786">
                <a:tc vMerge="1">
                  <a:txBody>
                    <a:bodyPr/>
                    <a:lstStyle/>
                    <a:p>
                      <a:endParaRPr lang="en-US" altLang="zh-CN" sz="12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意大利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罗马、米兰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-31" y="2479074"/>
          <a:ext cx="5286412" cy="4093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5"/>
                <a:gridCol w="802386"/>
                <a:gridCol w="1657600"/>
                <a:gridCol w="954285"/>
                <a:gridCol w="1372076"/>
              </a:tblGrid>
              <a:tr h="3216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kern="0" dirty="0" smtClean="0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大洲</a:t>
                      </a:r>
                      <a:endParaRPr lang="zh-CN" altLang="zh-CN" sz="1100" kern="100" dirty="0" smtClean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kern="0" dirty="0" smtClean="0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所在国家</a:t>
                      </a:r>
                      <a:endParaRPr lang="zh-CN" altLang="zh-CN" sz="1100" kern="100" dirty="0" smtClean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kern="0" dirty="0" smtClean="0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通航城市</a:t>
                      </a:r>
                      <a:endParaRPr lang="zh-CN" altLang="zh-CN" sz="1100" b="1" kern="0" dirty="0" smtClean="0">
                        <a:solidFill>
                          <a:srgbClr val="FFFFFF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kern="0" dirty="0" smtClean="0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所在国家</a:t>
                      </a:r>
                      <a:endParaRPr lang="zh-CN" altLang="zh-CN" sz="1100" kern="100" dirty="0" smtClean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kern="0" dirty="0" smtClean="0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通航城市</a:t>
                      </a:r>
                      <a:endParaRPr lang="zh-CN" altLang="zh-CN" sz="1100" b="1" kern="0" dirty="0" smtClean="0">
                        <a:solidFill>
                          <a:srgbClr val="FFFFFF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/>
                </a:tc>
              </a:tr>
              <a:tr h="481727">
                <a:tc rowSpan="17">
                  <a:txBody>
                    <a:bodyPr/>
                    <a:lstStyle/>
                    <a:p>
                      <a:r>
                        <a:rPr lang="zh-CN" altLang="en-US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亚洲</a:t>
                      </a:r>
                      <a:endParaRPr lang="en-US" altLang="zh-CN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endParaRPr lang="en-US" altLang="zh-CN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日本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东京、大阪、福冈、冲绳、富山、冈山、广岛、静冈、鹿儿岛、名古屋、松山、仙台、小松、新泻、旭川、札幌、长崎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18714">
                <a:tc vMerge="1">
                  <a:txBody>
                    <a:bodyPr/>
                    <a:lstStyle/>
                    <a:p>
                      <a:endParaRPr lang="en-US" altLang="zh-CN" sz="12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韩国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首尔、釜山、济州岛、江原道、大邱、光州、清州、务安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4325">
                <a:tc vMerge="1">
                  <a:txBody>
                    <a:bodyPr/>
                    <a:lstStyle/>
                    <a:p>
                      <a:endParaRPr lang="en-US" altLang="zh-CN" sz="12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泰国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曼谷、普吉、清迈、清莱、喀比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8464">
                <a:tc vMerge="1">
                  <a:txBody>
                    <a:bodyPr/>
                    <a:lstStyle/>
                    <a:p>
                      <a:endParaRPr lang="en-US" altLang="zh-CN" sz="12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马来西亚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吉隆坡、槟城、沙巴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吉尔吉斯斯坦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奥什、比什凯克</a:t>
                      </a:r>
                    </a:p>
                  </a:txBody>
                  <a:tcPr marL="9525" marR="9525" marT="9525" marB="0" anchor="ctr"/>
                </a:tc>
              </a:tr>
              <a:tr h="207458">
                <a:tc vMerge="1">
                  <a:txBody>
                    <a:bodyPr/>
                    <a:lstStyle/>
                    <a:p>
                      <a:endParaRPr lang="en-US" altLang="zh-CN" sz="12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缅甸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仰光、曼德勒、内比都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塔吉克斯坦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杜尚别、库德贾德</a:t>
                      </a:r>
                    </a:p>
                  </a:txBody>
                  <a:tcPr marL="9525" marR="9525" marT="9525" marB="0" anchor="ctr"/>
                </a:tc>
              </a:tr>
              <a:tr h="203234">
                <a:tc vMerge="1">
                  <a:txBody>
                    <a:bodyPr/>
                    <a:lstStyle/>
                    <a:p>
                      <a:endParaRPr lang="en-US" altLang="zh-CN" sz="12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印度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孟买、德里、加尔各答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巴基斯坦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卡拉奇、伊斯兰堡</a:t>
                      </a:r>
                    </a:p>
                  </a:txBody>
                  <a:tcPr marL="9525" marR="9525" marT="9525" marB="0" anchor="ctr"/>
                </a:tc>
              </a:tr>
              <a:tr h="203234">
                <a:tc vMerge="1">
                  <a:txBody>
                    <a:bodyPr/>
                    <a:lstStyle/>
                    <a:p>
                      <a:endParaRPr lang="en-US" altLang="zh-CN" sz="12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越南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河内、胡志明、岘港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老挝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琅勃拉邦、万象</a:t>
                      </a:r>
                    </a:p>
                  </a:txBody>
                  <a:tcPr marL="9525" marR="9525" marT="9525" marB="0" anchor="ctr"/>
                </a:tc>
              </a:tr>
              <a:tr h="203234">
                <a:tc vMerge="1">
                  <a:txBody>
                    <a:bodyPr/>
                    <a:lstStyle/>
                    <a:p>
                      <a:endParaRPr lang="en-US" altLang="zh-CN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哈萨克斯坦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阿拉木图、阿斯塔纳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柬埔寨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金边、暹粒</a:t>
                      </a:r>
                    </a:p>
                  </a:txBody>
                  <a:tcPr marL="9525" marR="9525" marT="9525" marB="0" anchor="ctr"/>
                </a:tc>
              </a:tr>
              <a:tr h="198257">
                <a:tc vMerge="1">
                  <a:txBody>
                    <a:bodyPr/>
                    <a:lstStyle/>
                    <a:p>
                      <a:endParaRPr lang="en-US" altLang="zh-CN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阿联酋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迪拜、沙迦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孟加拉国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达卡</a:t>
                      </a:r>
                    </a:p>
                  </a:txBody>
                  <a:tcPr marL="9525" marR="9525" marT="9525" marB="0" anchor="ctr"/>
                </a:tc>
              </a:tr>
              <a:tr h="198257">
                <a:tc vMerge="1">
                  <a:txBody>
                    <a:bodyPr/>
                    <a:lstStyle/>
                    <a:p>
                      <a:endParaRPr lang="en-US" altLang="zh-CN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朝鲜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平壤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尼泊尔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加德满都</a:t>
                      </a:r>
                    </a:p>
                  </a:txBody>
                  <a:tcPr marL="9525" marR="9525" marT="9525" marB="0" anchor="ctr"/>
                </a:tc>
              </a:tr>
              <a:tr h="198257">
                <a:tc vMerge="1">
                  <a:txBody>
                    <a:bodyPr/>
                    <a:lstStyle/>
                    <a:p>
                      <a:endParaRPr lang="en-US" altLang="zh-CN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菲律宾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马尼拉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土耳其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伊斯坦布尔</a:t>
                      </a:r>
                    </a:p>
                  </a:txBody>
                  <a:tcPr marL="9525" marR="9525" marT="9525" marB="0" anchor="ctr"/>
                </a:tc>
              </a:tr>
              <a:tr h="198257">
                <a:tc vMerge="1">
                  <a:txBody>
                    <a:bodyPr/>
                    <a:lstStyle/>
                    <a:p>
                      <a:endParaRPr lang="en-US" altLang="zh-CN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格鲁吉亚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第比利斯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土库曼斯坦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阿什巴哈德</a:t>
                      </a:r>
                    </a:p>
                  </a:txBody>
                  <a:tcPr marL="9525" marR="9525" marT="9525" marB="0" anchor="ctr"/>
                </a:tc>
              </a:tr>
              <a:tr h="213852">
                <a:tc vMerge="1">
                  <a:txBody>
                    <a:bodyPr/>
                    <a:lstStyle/>
                    <a:p>
                      <a:endParaRPr lang="en-US" altLang="zh-CN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阿塞拜疆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巴库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乌兹别克斯坦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塔什干</a:t>
                      </a:r>
                    </a:p>
                  </a:txBody>
                  <a:tcPr marL="9525" marR="9525" marT="9525" marB="0" anchor="ctr"/>
                </a:tc>
              </a:tr>
              <a:tr h="198257">
                <a:tc vMerge="1">
                  <a:txBody>
                    <a:bodyPr/>
                    <a:lstStyle/>
                    <a:p>
                      <a:endParaRPr lang="en-US" altLang="zh-CN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马尔代夫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马累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新加坡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新加坡</a:t>
                      </a:r>
                    </a:p>
                  </a:txBody>
                  <a:tcPr marL="9525" marR="9525" marT="9525" marB="0" anchor="ctr"/>
                </a:tc>
              </a:tr>
              <a:tr h="198257">
                <a:tc vMerge="1">
                  <a:txBody>
                    <a:bodyPr/>
                    <a:lstStyle/>
                    <a:p>
                      <a:endParaRPr lang="en-US" altLang="zh-CN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毛里求斯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毛里求斯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伊朗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德黑兰</a:t>
                      </a:r>
                    </a:p>
                  </a:txBody>
                  <a:tcPr marL="9525" marR="9525" marT="9525" marB="0" anchor="ctr"/>
                </a:tc>
              </a:tr>
              <a:tr h="198257">
                <a:tc vMerge="1">
                  <a:txBody>
                    <a:bodyPr/>
                    <a:lstStyle/>
                    <a:p>
                      <a:endParaRPr lang="en-US" altLang="zh-CN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蒙古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乌兰巴托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斯里兰卡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科伦坡</a:t>
                      </a:r>
                    </a:p>
                  </a:txBody>
                  <a:tcPr marL="9525" marR="9525" marT="9525" marB="0" anchor="ctr"/>
                </a:tc>
              </a:tr>
              <a:tr h="198257">
                <a:tc vMerge="1">
                  <a:txBody>
                    <a:bodyPr/>
                    <a:lstStyle/>
                    <a:p>
                      <a:endParaRPr lang="en-US" altLang="zh-CN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印尼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雅加达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印度尼西亚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巴厘岛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572272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注：飞往上述国际（地区）通航城市的国内航空公司航班视同为直达航班。通航城市信息仅供参考，实际情况以各航空公司为准。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1438" y="2143116"/>
            <a:ext cx="89297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①购票人计划到达的国外目的地城市属于我国航空公司已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通航城市</a:t>
            </a: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，购票人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必须选择我国航空公司承运航班</a:t>
            </a: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，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不得</a:t>
            </a: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选择国外航空公司航班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rgbClr val="484848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。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484848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2844" y="938360"/>
            <a:ext cx="5288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Font typeface="Wingdings" pitchFamily="2" charset="2"/>
              <a:buChar char="p"/>
              <a:defRPr/>
            </a:pP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具体选择标准及审批原则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35" name="组合 23"/>
          <p:cNvGrpSpPr/>
          <p:nvPr/>
        </p:nvGrpSpPr>
        <p:grpSpPr>
          <a:xfrm>
            <a:off x="467544" y="1567052"/>
            <a:ext cx="4752528" cy="576064"/>
            <a:chOff x="683568" y="1700808"/>
            <a:chExt cx="4752528" cy="576064"/>
          </a:xfrm>
        </p:grpSpPr>
        <p:sp>
          <p:nvSpPr>
            <p:cNvPr id="36" name="矩形 35"/>
            <p:cNvSpPr/>
            <p:nvPr/>
          </p:nvSpPr>
          <p:spPr>
            <a:xfrm>
              <a:off x="683568" y="1700808"/>
              <a:ext cx="4752528" cy="576064"/>
            </a:xfrm>
            <a:prstGeom prst="rect">
              <a:avLst/>
            </a:prstGeom>
            <a:solidFill>
              <a:srgbClr val="2B3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latin typeface="黑体" pitchFamily="49" charset="-122"/>
                  <a:ea typeface="黑体" pitchFamily="49" charset="-122"/>
                </a:rPr>
                <a:t>    目的地城市为已通航城市</a:t>
              </a:r>
              <a:endParaRPr lang="zh-CN" altLang="en-US" sz="2400" b="1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83568" y="1700808"/>
              <a:ext cx="720080" cy="576064"/>
            </a:xfrm>
            <a:prstGeom prst="rect">
              <a:avLst/>
            </a:prstGeom>
            <a:solidFill>
              <a:srgbClr val="236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/>
                <a:t>1</a:t>
              </a:r>
              <a:endParaRPr lang="zh-CN" altLang="en-US" sz="2800" b="1" dirty="0"/>
            </a:p>
          </p:txBody>
        </p:sp>
      </p:grpSp>
      <p:pic>
        <p:nvPicPr>
          <p:cNvPr id="38" name="图片 37" descr="C:\Users\caacsc\Desktop\审批单说明-洛杉矶为例.jpg"/>
          <p:cNvPicPr/>
          <p:nvPr/>
        </p:nvPicPr>
        <p:blipFill>
          <a:blip r:embed="rId3" cstate="print"/>
          <a:srcRect l="11319" t="7577" r="820"/>
          <a:stretch>
            <a:fillRect/>
          </a:stretch>
        </p:blipFill>
        <p:spPr bwMode="auto">
          <a:xfrm>
            <a:off x="0" y="2857496"/>
            <a:ext cx="9144000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矩形 38"/>
          <p:cNvSpPr/>
          <p:nvPr/>
        </p:nvSpPr>
        <p:spPr>
          <a:xfrm>
            <a:off x="5429256" y="2428868"/>
            <a:ext cx="2274982" cy="369332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zh-CN" altLang="en-US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举例</a:t>
            </a:r>
            <a:r>
              <a:rPr lang="en-US" altLang="zh-CN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zh-CN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北京</a:t>
            </a:r>
            <a:r>
              <a:rPr lang="en-US" altLang="zh-CN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zh-CN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洛杉矶</a:t>
            </a:r>
            <a:endParaRPr lang="zh-CN" altLang="en-US" b="1" cap="all" dirty="0">
              <a:ln w="9000" cmpd="sng">
                <a:solidFill>
                  <a:srgbClr val="80ABE0"/>
                </a:solidFill>
                <a:prstDash val="solid"/>
              </a:ln>
              <a:solidFill>
                <a:srgbClr val="2B3CE1"/>
              </a:solidFill>
              <a:effectLst>
                <a:reflection blurRad="6350" stA="60000" endA="900" endPos="60000" dist="2999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C:\Users\caacsc\Desktop\审批单说明-吉隆坡为例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00240"/>
            <a:ext cx="914400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00010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① 购票人计划到达的国外目的地城市属于我国航空公司已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通航城市</a:t>
            </a: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，购票人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必须选择我国航空公司承运航班</a:t>
            </a: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，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不得</a:t>
            </a: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选择国外航空公司航班。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484848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-11541" y="1571612"/>
            <a:ext cx="2343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 举例</a:t>
            </a:r>
            <a:r>
              <a:rPr lang="en-US" altLang="zh-CN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zh-CN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北京</a:t>
            </a:r>
            <a:r>
              <a:rPr lang="en-US" altLang="zh-CN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吉隆坡</a:t>
            </a:r>
            <a:endParaRPr lang="zh-CN" altLang="en-US" b="1" cap="all" dirty="0">
              <a:ln w="9000" cmpd="sng">
                <a:solidFill>
                  <a:srgbClr val="80ABE0"/>
                </a:solidFill>
                <a:prstDash val="solid"/>
              </a:ln>
              <a:solidFill>
                <a:srgbClr val="2B3CE1"/>
              </a:solidFill>
              <a:effectLst>
                <a:reflection blurRad="6350" stA="60000" endA="900" endPos="60000" dist="2999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42844" y="2103302"/>
            <a:ext cx="90011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②购票人计划到达的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国外目的地城市</a:t>
            </a: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不属于我国航空公司已通航城市，但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目的地城市所在国家（地区）有通航城市</a:t>
            </a: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。购票人应当选择我国航空公司直达目的地国家（地区）其他通航城市的航班，再转乘国外航空公司航班至目的地城市，此类情况不需要审批。</a:t>
            </a:r>
            <a:endParaRPr lang="zh-CN" altLang="zh-CN" b="1" dirty="0" smtClean="0">
              <a:solidFill>
                <a:srgbClr val="484848"/>
              </a:solidFill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484848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42844" y="3000372"/>
            <a:ext cx="2132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举例：</a:t>
            </a:r>
            <a:r>
              <a:rPr lang="zh-CN" altLang="zh-CN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北京</a:t>
            </a:r>
            <a:r>
              <a:rPr lang="en-US" altLang="zh-CN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迈阿密</a:t>
            </a:r>
          </a:p>
        </p:txBody>
      </p:sp>
      <p:sp>
        <p:nvSpPr>
          <p:cNvPr id="10" name="矩形 9"/>
          <p:cNvSpPr/>
          <p:nvPr/>
        </p:nvSpPr>
        <p:spPr>
          <a:xfrm>
            <a:off x="142844" y="898546"/>
            <a:ext cx="5288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Font typeface="Wingdings" pitchFamily="2" charset="2"/>
              <a:buChar char="p"/>
              <a:defRPr/>
            </a:pP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具体选择标准及审批原则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428598" y="1527238"/>
            <a:ext cx="5286411" cy="576064"/>
            <a:chOff x="648982" y="1700808"/>
            <a:chExt cx="4694549" cy="576064"/>
          </a:xfrm>
        </p:grpSpPr>
        <p:sp>
          <p:nvSpPr>
            <p:cNvPr id="12" name="矩形 11"/>
            <p:cNvSpPr/>
            <p:nvPr/>
          </p:nvSpPr>
          <p:spPr>
            <a:xfrm>
              <a:off x="683569" y="1700808"/>
              <a:ext cx="4659962" cy="576064"/>
            </a:xfrm>
            <a:prstGeom prst="rect">
              <a:avLst/>
            </a:prstGeom>
            <a:solidFill>
              <a:srgbClr val="2B3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latin typeface="黑体" pitchFamily="49" charset="-122"/>
                  <a:ea typeface="黑体" pitchFamily="49" charset="-122"/>
                </a:rPr>
                <a:t>    目的地城市所在国家有通航城市</a:t>
              </a:r>
              <a:endParaRPr lang="zh-CN" altLang="en-US" sz="2400" b="1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48982" y="1700808"/>
              <a:ext cx="634399" cy="576064"/>
            </a:xfrm>
            <a:prstGeom prst="rect">
              <a:avLst/>
            </a:prstGeom>
            <a:solidFill>
              <a:srgbClr val="236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/>
                <a:t>2</a:t>
              </a:r>
              <a:endParaRPr lang="zh-CN" altLang="en-US" sz="2800" b="1" dirty="0"/>
            </a:p>
          </p:txBody>
        </p:sp>
      </p:grpSp>
      <p:pic>
        <p:nvPicPr>
          <p:cNvPr id="1026" name="图片 4" descr="https://www.gpticket.org/static/images/gpApprove_Miam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2"/>
            <a:ext cx="914460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42844" y="2071678"/>
            <a:ext cx="90011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③购票人计划到达的国外目的地城市不属于我国航空公司已通航城市，且目的地城市所在国家（地区）没有其他通航城市。购票人应当乘坐我国航空公司航班，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到达目的地国家（地区）所在大洲邻近国家（地区）的通航城市</a:t>
            </a: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，再转乘国外航空公司航班至目的地城市，此类情况不需要审批。</a:t>
            </a:r>
            <a:endParaRPr lang="en-US" altLang="zh-CN" b="1" dirty="0" smtClean="0">
              <a:solidFill>
                <a:srgbClr val="484848"/>
              </a:solidFill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zh-CN" altLang="zh-CN" b="1" dirty="0" smtClean="0">
              <a:solidFill>
                <a:srgbClr val="484848"/>
              </a:solidFill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484848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143240" y="2916792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举例</a:t>
            </a:r>
            <a:r>
              <a:rPr lang="en-US" altLang="zh-CN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zh-CN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北京</a:t>
            </a:r>
            <a:r>
              <a:rPr lang="en-US" altLang="zh-CN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奥斯陆（挪威首都）</a:t>
            </a:r>
          </a:p>
        </p:txBody>
      </p:sp>
      <p:pic>
        <p:nvPicPr>
          <p:cNvPr id="9" name="图片 8" descr="C:\Users\caacsc\Desktop\审批单说明-奥斯陆为例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914400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142844" y="898546"/>
            <a:ext cx="5288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Font typeface="Wingdings" pitchFamily="2" charset="2"/>
              <a:buChar char="p"/>
              <a:defRPr/>
            </a:pP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具体选择标准及审批原则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428598" y="1527238"/>
            <a:ext cx="4643469" cy="576064"/>
            <a:chOff x="648982" y="1700808"/>
            <a:chExt cx="4123590" cy="576064"/>
          </a:xfrm>
        </p:grpSpPr>
        <p:sp>
          <p:nvSpPr>
            <p:cNvPr id="12" name="矩形 11"/>
            <p:cNvSpPr/>
            <p:nvPr/>
          </p:nvSpPr>
          <p:spPr>
            <a:xfrm>
              <a:off x="683570" y="1700808"/>
              <a:ext cx="4089002" cy="576064"/>
            </a:xfrm>
            <a:prstGeom prst="rect">
              <a:avLst/>
            </a:prstGeom>
            <a:solidFill>
              <a:srgbClr val="2B3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latin typeface="黑体" pitchFamily="49" charset="-122"/>
                  <a:ea typeface="黑体" pitchFamily="49" charset="-122"/>
                </a:rPr>
                <a:t>    目的地国家没有通航城市</a:t>
              </a:r>
              <a:endParaRPr lang="zh-CN" altLang="en-US" sz="2400" b="1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48982" y="1700808"/>
              <a:ext cx="634399" cy="576064"/>
            </a:xfrm>
            <a:prstGeom prst="rect">
              <a:avLst/>
            </a:prstGeom>
            <a:solidFill>
              <a:srgbClr val="236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/>
                <a:t>3</a:t>
              </a:r>
              <a:endParaRPr lang="zh-CN" altLang="en-US" sz="2800" b="1" dirty="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:\Users\caacsc\Desktop\审批单说明-文莱为例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8868"/>
            <a:ext cx="914400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1406" y="829293"/>
            <a:ext cx="89639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③购票人计划到达的国外目的地城市不属于我国航空公司已通航城市，且目的地城市所在国家（地区）没有其他通航城市。购票人应当乘坐我国航空公司航班，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到达目的地国家（地区）所在大洲邻近国家（地区）的通航城市</a:t>
            </a: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，再转乘国外航空公司航班至目的地城市，此类情况不需要审批。</a:t>
            </a:r>
            <a:endParaRPr lang="zh-CN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484848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3169" y="2000240"/>
            <a:ext cx="4121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举例</a:t>
            </a:r>
            <a:r>
              <a:rPr lang="en-US" altLang="zh-CN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zh-CN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北京</a:t>
            </a:r>
            <a:r>
              <a:rPr lang="en-US" altLang="zh-CN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斯里巴加湾（文莱城市）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42876" y="834924"/>
            <a:ext cx="900115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③购票人计划到达的国外目的地城市不属于我国航空公司已通航城市，且目的地城市所在国家（地区）没有其他通航城市。购票人应当乘坐我国航空公司航班，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到达目的地国家（地区）所在大洲邻近国家（地区）的通航城市</a:t>
            </a:r>
            <a:r>
              <a:rPr lang="zh-CN" altLang="en-US" b="1" dirty="0" smtClean="0">
                <a:solidFill>
                  <a:srgbClr val="484848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，再转乘国外航空公司航班至目的地城市，此类情况不需要审批。</a:t>
            </a:r>
            <a:endParaRPr lang="zh-CN" altLang="zh-CN" b="1" dirty="0" smtClean="0">
              <a:solidFill>
                <a:srgbClr val="484848"/>
              </a:solidFill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484848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42844" y="2000240"/>
            <a:ext cx="4121641" cy="371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举例</a:t>
            </a:r>
            <a:r>
              <a:rPr lang="en-US" altLang="zh-CN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zh-CN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北京</a:t>
            </a:r>
            <a:r>
              <a:rPr lang="en-US" altLang="zh-CN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b="1" cap="all" dirty="0" smtClean="0">
                <a:ln w="9000" cmpd="sng">
                  <a:solidFill>
                    <a:srgbClr val="80ABE0"/>
                  </a:solidFill>
                  <a:prstDash val="solid"/>
                </a:ln>
                <a:solidFill>
                  <a:srgbClr val="2B3CE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约翰内斯堡（南非城市）</a:t>
            </a:r>
          </a:p>
        </p:txBody>
      </p:sp>
      <p:pic>
        <p:nvPicPr>
          <p:cNvPr id="5" name="图片 4" descr="C:\Users\caacsc\Desktop\审批单说明-约翰内斯堡.jpg"/>
          <p:cNvPicPr/>
          <p:nvPr/>
        </p:nvPicPr>
        <p:blipFill>
          <a:blip r:embed="rId4" cstate="print"/>
          <a:srcRect l="11728" t="12710" r="-54"/>
          <a:stretch>
            <a:fillRect/>
          </a:stretch>
        </p:blipFill>
        <p:spPr bwMode="auto">
          <a:xfrm>
            <a:off x="0" y="2428868"/>
            <a:ext cx="914400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5813</TotalTime>
  <Words>1460</Words>
  <Application>Microsoft Office PowerPoint</Application>
  <PresentationFormat>全屏显示(4:3)</PresentationFormat>
  <Paragraphs>196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国际航线选择标准及外事部门 审批原则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caacsc</dc:creator>
  <cp:lastModifiedBy>caacsc</cp:lastModifiedBy>
  <cp:revision>308</cp:revision>
  <dcterms:created xsi:type="dcterms:W3CDTF">2013-10-31T02:12:31Z</dcterms:created>
  <dcterms:modified xsi:type="dcterms:W3CDTF">2015-03-25T15:27:18Z</dcterms:modified>
</cp:coreProperties>
</file>